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5" r:id="rId9"/>
    <p:sldId id="263" r:id="rId10"/>
    <p:sldId id="276" r:id="rId11"/>
    <p:sldId id="264" r:id="rId12"/>
    <p:sldId id="277" r:id="rId13"/>
    <p:sldId id="265" r:id="rId14"/>
    <p:sldId id="278" r:id="rId15"/>
    <p:sldId id="266" r:id="rId16"/>
    <p:sldId id="279" r:id="rId17"/>
    <p:sldId id="267" r:id="rId18"/>
    <p:sldId id="268" r:id="rId19"/>
    <p:sldId id="280" r:id="rId20"/>
    <p:sldId id="269" r:id="rId21"/>
    <p:sldId id="281" r:id="rId22"/>
    <p:sldId id="270" r:id="rId23"/>
    <p:sldId id="271" r:id="rId24"/>
    <p:sldId id="272" r:id="rId25"/>
    <p:sldId id="273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6DF4250-95C7-4F8B-BD87-67B93E79EF2D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75"/>
            <p14:sldId id="263"/>
            <p14:sldId id="276"/>
            <p14:sldId id="264"/>
            <p14:sldId id="277"/>
            <p14:sldId id="265"/>
            <p14:sldId id="278"/>
            <p14:sldId id="266"/>
            <p14:sldId id="279"/>
            <p14:sldId id="267"/>
            <p14:sldId id="268"/>
            <p14:sldId id="280"/>
            <p14:sldId id="269"/>
            <p14:sldId id="281"/>
            <p14:sldId id="270"/>
            <p14:sldId id="271"/>
            <p14:sldId id="272"/>
            <p14:sldId id="273"/>
          </p14:sldIdLst>
        </p14:section>
        <p14:section name="Раздел без заголовка" id="{AE705692-0448-4134-9417-A211F5B0A797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51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06AC-648A-4BEE-B9D2-EF37FE5DB05A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2247-3B32-4F2A-9E15-3B56904E8FAC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06AC-648A-4BEE-B9D2-EF37FE5DB05A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2247-3B32-4F2A-9E15-3B56904E8F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06AC-648A-4BEE-B9D2-EF37FE5DB05A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2247-3B32-4F2A-9E15-3B56904E8FAC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06AC-648A-4BEE-B9D2-EF37FE5DB05A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2247-3B32-4F2A-9E15-3B56904E8F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06AC-648A-4BEE-B9D2-EF37FE5DB05A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2247-3B32-4F2A-9E15-3B56904E8FAC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06AC-648A-4BEE-B9D2-EF37FE5DB05A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2247-3B32-4F2A-9E15-3B56904E8F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06AC-648A-4BEE-B9D2-EF37FE5DB05A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2247-3B32-4F2A-9E15-3B56904E8F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06AC-648A-4BEE-B9D2-EF37FE5DB05A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2247-3B32-4F2A-9E15-3B56904E8FAC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06AC-648A-4BEE-B9D2-EF37FE5DB05A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2247-3B32-4F2A-9E15-3B56904E8F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06AC-648A-4BEE-B9D2-EF37FE5DB05A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2247-3B32-4F2A-9E15-3B56904E8F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B06AC-648A-4BEE-B9D2-EF37FE5DB05A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2247-3B32-4F2A-9E15-3B56904E8F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DDB06AC-648A-4BEE-B9D2-EF37FE5DB05A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3792247-3B32-4F2A-9E15-3B56904E8FA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ПОЛОЖЕНИЕ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об электронном классном журнале и</a:t>
            </a:r>
          </a:p>
          <a:p>
            <a:r>
              <a:rPr lang="ru-RU" b="1" dirty="0"/>
              <a:t>электронном дневнике успеваемости учащихся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548680"/>
            <a:ext cx="4032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Введено в действие</a:t>
            </a:r>
          </a:p>
          <a:p>
            <a:r>
              <a:rPr lang="ru-RU" dirty="0"/>
              <a:t>Приказом директора МОУ СШ № 46</a:t>
            </a:r>
          </a:p>
          <a:p>
            <a:r>
              <a:rPr lang="ru-RU" dirty="0"/>
              <a:t>от 28.05.2021г. №01.07-102</a:t>
            </a:r>
          </a:p>
        </p:txBody>
      </p:sp>
    </p:spTree>
    <p:extLst>
      <p:ext uri="{BB962C8B-B14F-4D97-AF65-F5344CB8AC3E}">
        <p14:creationId xmlns:p14="http://schemas.microsoft.com/office/powerpoint/2010/main" val="260482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1. Общие положения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56016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1.4. Ведение Журнала является </a:t>
            </a:r>
            <a:r>
              <a:rPr lang="ru-RU" cap="all" dirty="0">
                <a:solidFill>
                  <a:srgbClr val="FF0000"/>
                </a:solidFill>
              </a:rPr>
              <a:t>обязательным</a:t>
            </a:r>
            <a:r>
              <a:rPr lang="ru-RU" dirty="0"/>
              <a:t> для </a:t>
            </a:r>
            <a:r>
              <a:rPr lang="ru-RU" cap="all" dirty="0">
                <a:solidFill>
                  <a:srgbClr val="FF0000"/>
                </a:solidFill>
              </a:rPr>
              <a:t>каждого учителя и классного руководителя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1.5. Поддержание информации, хранящейся в базе данных «Сетевой город. Образование» </a:t>
            </a:r>
            <a:r>
              <a:rPr lang="ru-RU" dirty="0" smtClean="0"/>
              <a:t>в актуальном </a:t>
            </a:r>
            <a:r>
              <a:rPr lang="ru-RU" dirty="0"/>
              <a:t>состоянии является </a:t>
            </a:r>
            <a:r>
              <a:rPr lang="ru-RU" cap="all" dirty="0">
                <a:solidFill>
                  <a:srgbClr val="FF0000"/>
                </a:solidFill>
              </a:rPr>
              <a:t>обязательным для всех пользователей</a:t>
            </a:r>
            <a:r>
              <a:rPr lang="ru-RU" dirty="0"/>
              <a:t> программы.</a:t>
            </a:r>
          </a:p>
        </p:txBody>
      </p:sp>
    </p:spTree>
    <p:extLst>
      <p:ext uri="{BB962C8B-B14F-4D97-AF65-F5344CB8AC3E}">
        <p14:creationId xmlns:p14="http://schemas.microsoft.com/office/powerpoint/2010/main" val="289809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2. Журнал используется для решения следующих задач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704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2.1. </a:t>
            </a:r>
            <a:r>
              <a:rPr lang="ru-RU" dirty="0" smtClean="0">
                <a:solidFill>
                  <a:srgbClr val="00B050"/>
                </a:solidFill>
              </a:rPr>
              <a:t>Ввод </a:t>
            </a:r>
            <a:r>
              <a:rPr lang="ru-RU" dirty="0">
                <a:solidFill>
                  <a:srgbClr val="00B050"/>
                </a:solidFill>
              </a:rPr>
              <a:t>и хранение данных </a:t>
            </a:r>
            <a:r>
              <a:rPr lang="ru-RU" dirty="0"/>
              <a:t>об успеваемости и посещаемости учащихся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2.2. </a:t>
            </a:r>
            <a:r>
              <a:rPr lang="ru-RU" dirty="0">
                <a:solidFill>
                  <a:srgbClr val="00B050"/>
                </a:solidFill>
              </a:rPr>
              <a:t>Вывод информации</a:t>
            </a:r>
            <a:r>
              <a:rPr lang="ru-RU" dirty="0"/>
              <a:t>, хранящейся в базе данных, на бумажный </a:t>
            </a:r>
            <a:r>
              <a:rPr lang="ru-RU" dirty="0" smtClean="0"/>
              <a:t>носитель.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2.3. </a:t>
            </a:r>
            <a:r>
              <a:rPr lang="ru-RU" dirty="0">
                <a:solidFill>
                  <a:srgbClr val="FF0000"/>
                </a:solidFill>
              </a:rPr>
              <a:t>Оперативный доступ к оценкам </a:t>
            </a:r>
            <a:r>
              <a:rPr lang="ru-RU" dirty="0"/>
              <a:t>за весь период ведения журнала, по всем предметам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2.4. Автоматизация создания </a:t>
            </a:r>
            <a:r>
              <a:rPr lang="ru-RU" dirty="0">
                <a:solidFill>
                  <a:srgbClr val="FF0000"/>
                </a:solidFill>
              </a:rPr>
              <a:t>периодических отчетов </a:t>
            </a:r>
            <a:r>
              <a:rPr lang="ru-RU" dirty="0"/>
              <a:t>учителей, классных руководителей </a:t>
            </a:r>
            <a:r>
              <a:rPr lang="ru-RU" dirty="0" smtClean="0"/>
              <a:t>и администрации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942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2. Журнал используется для решения следующих задач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63217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2.5. </a:t>
            </a:r>
            <a:r>
              <a:rPr lang="ru-RU" dirty="0">
                <a:solidFill>
                  <a:srgbClr val="00B050"/>
                </a:solidFill>
              </a:rPr>
              <a:t>Прогнозирование успеваемости </a:t>
            </a:r>
            <a:r>
              <a:rPr lang="ru-RU" dirty="0"/>
              <a:t>отдельных учащихся и класса в целом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2.6. </a:t>
            </a:r>
            <a:r>
              <a:rPr lang="ru-RU" dirty="0">
                <a:solidFill>
                  <a:srgbClr val="00B050"/>
                </a:solidFill>
              </a:rPr>
              <a:t>Повышение объективности </a:t>
            </a:r>
            <a:r>
              <a:rPr lang="ru-RU" dirty="0"/>
              <a:t>выставления промежуточных и итоговых </a:t>
            </a:r>
            <a:r>
              <a:rPr lang="ru-RU" dirty="0">
                <a:solidFill>
                  <a:srgbClr val="00B050"/>
                </a:solidFill>
              </a:rPr>
              <a:t>отметок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2.7. </a:t>
            </a:r>
            <a:r>
              <a:rPr lang="ru-RU" dirty="0">
                <a:solidFill>
                  <a:srgbClr val="FF0000"/>
                </a:solidFill>
              </a:rPr>
              <a:t>Информирование родителей </a:t>
            </a:r>
            <a:r>
              <a:rPr lang="ru-RU" dirty="0"/>
              <a:t>(законных представителей) и учащихся через систему об</a:t>
            </a:r>
          </a:p>
          <a:p>
            <a:pPr marL="0" indent="0">
              <a:buNone/>
            </a:pPr>
            <a:r>
              <a:rPr lang="ru-RU" dirty="0"/>
              <a:t>успеваемости, посещаемости учащихся, их домашних заданиях и прохождении программ</a:t>
            </a:r>
          </a:p>
          <a:p>
            <a:pPr marL="0" indent="0">
              <a:buNone/>
            </a:pPr>
            <a:r>
              <a:rPr lang="ru-RU" dirty="0"/>
              <a:t>по различным предметам.</a:t>
            </a:r>
          </a:p>
        </p:txBody>
      </p:sp>
    </p:spTree>
    <p:extLst>
      <p:ext uri="{BB962C8B-B14F-4D97-AF65-F5344CB8AC3E}">
        <p14:creationId xmlns:p14="http://schemas.microsoft.com/office/powerpoint/2010/main" val="100000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3. Порядок работы с Журналом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3.1. </a:t>
            </a:r>
            <a:r>
              <a:rPr lang="ru-RU" b="1" dirty="0"/>
              <a:t>Пользователи </a:t>
            </a:r>
            <a:r>
              <a:rPr lang="ru-RU" dirty="0"/>
              <a:t>получают реквизиты доступа (логин и пароль) к Журналу и Дневнику в</a:t>
            </a:r>
          </a:p>
          <a:p>
            <a:pPr marL="0" indent="0">
              <a:buNone/>
            </a:pPr>
            <a:r>
              <a:rPr lang="ru-RU" dirty="0"/>
              <a:t>следующем порядке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учителя, классные руководители, администрация получают реквизиты доступа </a:t>
            </a:r>
            <a:r>
              <a:rPr lang="ru-RU" dirty="0" smtClean="0"/>
              <a:t>у Администратора</a:t>
            </a:r>
            <a:r>
              <a:rPr lang="ru-RU" dirty="0"/>
              <a:t>;</a:t>
            </a:r>
          </a:p>
          <a:p>
            <a:r>
              <a:rPr lang="ru-RU" dirty="0"/>
              <a:t>родители (законные представители) и учащиеся получают реквизиты доступа у </a:t>
            </a:r>
            <a:r>
              <a:rPr lang="ru-RU" dirty="0" smtClean="0"/>
              <a:t>классного руководителя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042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3. Порядок работы с Журналом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3.4</a:t>
            </a:r>
            <a:r>
              <a:rPr lang="ru-RU" dirty="0"/>
              <a:t>. </a:t>
            </a:r>
            <a:r>
              <a:rPr lang="ru-RU" b="1" cap="all" dirty="0"/>
              <a:t>Классный </a:t>
            </a:r>
            <a:r>
              <a:rPr lang="ru-RU" b="1" cap="all" dirty="0" smtClean="0"/>
              <a:t>руководитель</a:t>
            </a:r>
          </a:p>
          <a:p>
            <a:pPr marL="0" indent="0">
              <a:buNone/>
            </a:pPr>
            <a:endParaRPr lang="ru-RU" b="1" dirty="0"/>
          </a:p>
          <a:p>
            <a:r>
              <a:rPr lang="ru-RU" dirty="0">
                <a:solidFill>
                  <a:srgbClr val="00B050"/>
                </a:solidFill>
              </a:rPr>
              <a:t>своевременно заполняет и следит за актуальностью данных</a:t>
            </a:r>
            <a:r>
              <a:rPr lang="ru-RU" dirty="0"/>
              <a:t> об учащихся и их </a:t>
            </a:r>
            <a:r>
              <a:rPr lang="ru-RU" dirty="0" smtClean="0"/>
              <a:t>родителях (</a:t>
            </a:r>
            <a:r>
              <a:rPr lang="ru-RU" dirty="0"/>
              <a:t>законных представителях) в базе данных «Сетевой город. Образование</a:t>
            </a:r>
            <a:r>
              <a:rPr lang="ru-RU" dirty="0" smtClean="0"/>
              <a:t>»;</a:t>
            </a:r>
          </a:p>
          <a:p>
            <a:r>
              <a:rPr lang="ru-RU" dirty="0" smtClean="0"/>
              <a:t>в случае изменения </a:t>
            </a:r>
            <a:r>
              <a:rPr lang="ru-RU" dirty="0"/>
              <a:t>фактических данных </a:t>
            </a:r>
            <a:r>
              <a:rPr lang="ru-RU" dirty="0">
                <a:solidFill>
                  <a:srgbClr val="FF0000"/>
                </a:solidFill>
              </a:rPr>
              <a:t>вносит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соответствующие поправки</a:t>
            </a:r>
            <a:r>
              <a:rPr lang="ru-RU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65293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3. Порядок работы с Журналом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3.4</a:t>
            </a:r>
            <a:r>
              <a:rPr lang="ru-RU" dirty="0"/>
              <a:t>. </a:t>
            </a:r>
            <a:r>
              <a:rPr lang="ru-RU" b="1" cap="all" dirty="0"/>
              <a:t>Классный руководитель</a:t>
            </a:r>
          </a:p>
          <a:p>
            <a:endParaRPr lang="ru-RU" dirty="0" smtClean="0"/>
          </a:p>
          <a:p>
            <a:r>
              <a:rPr lang="ru-RU" dirty="0" smtClean="0">
                <a:solidFill>
                  <a:srgbClr val="00B050"/>
                </a:solidFill>
              </a:rPr>
              <a:t>осуществляет </a:t>
            </a:r>
            <a:r>
              <a:rPr lang="ru-RU" dirty="0">
                <a:solidFill>
                  <a:srgbClr val="00B050"/>
                </a:solidFill>
              </a:rPr>
              <a:t>учет сведений о пропущенных уроках</a:t>
            </a:r>
            <a:r>
              <a:rPr lang="ru-RU" dirty="0"/>
              <a:t>, еженедельно в </a:t>
            </a:r>
            <a:r>
              <a:rPr lang="ru-RU" dirty="0" smtClean="0"/>
              <a:t>разделе «</a:t>
            </a:r>
            <a:r>
              <a:rPr lang="ru-RU" dirty="0"/>
              <a:t>Посещаемость» Журнала и корректирует сведения о пропущенных уроках учащихся;</a:t>
            </a:r>
          </a:p>
          <a:p>
            <a:r>
              <a:rPr lang="ru-RU" dirty="0">
                <a:solidFill>
                  <a:srgbClr val="FF0000"/>
                </a:solidFill>
              </a:rPr>
              <a:t>заменяет в отметку «ОТ</a:t>
            </a:r>
            <a:r>
              <a:rPr lang="ru-RU" dirty="0"/>
              <a:t>», выставленную учителем, на отметку «УП», «Б» или «НП</a:t>
            </a:r>
            <a:r>
              <a:rPr lang="ru-RU" dirty="0" smtClean="0"/>
              <a:t>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805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3. Порядок работы с Журналом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3.4</a:t>
            </a:r>
            <a:r>
              <a:rPr lang="ru-RU" dirty="0"/>
              <a:t>. </a:t>
            </a:r>
            <a:r>
              <a:rPr lang="ru-RU" b="1" cap="all" dirty="0"/>
              <a:t>Классный руководитель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>
                <a:solidFill>
                  <a:srgbClr val="FF0000"/>
                </a:solidFill>
              </a:rPr>
              <a:t>своевременно </a:t>
            </a:r>
            <a:r>
              <a:rPr lang="ru-RU" dirty="0">
                <a:solidFill>
                  <a:srgbClr val="FF0000"/>
                </a:solidFill>
              </a:rPr>
              <a:t>выставляет отметку «ОСВ»</a:t>
            </a:r>
            <a:r>
              <a:rPr lang="ru-RU" dirty="0"/>
              <a:t> согласно медицинской справке учащегося </a:t>
            </a:r>
            <a:r>
              <a:rPr lang="ru-RU" dirty="0" smtClean="0"/>
              <a:t>после перенесенной </a:t>
            </a:r>
            <a:r>
              <a:rPr lang="ru-RU" dirty="0"/>
              <a:t>болезни на странице посещаемости;</a:t>
            </a:r>
          </a:p>
          <a:p>
            <a:r>
              <a:rPr lang="ru-RU" cap="all" dirty="0">
                <a:solidFill>
                  <a:srgbClr val="FF0000"/>
                </a:solidFill>
              </a:rPr>
              <a:t>систематически</a:t>
            </a:r>
            <a:r>
              <a:rPr lang="ru-RU" dirty="0">
                <a:solidFill>
                  <a:srgbClr val="FF0000"/>
                </a:solidFill>
              </a:rPr>
              <a:t> информирует родителей </a:t>
            </a:r>
            <a:r>
              <a:rPr lang="ru-RU" dirty="0"/>
              <a:t>(законных представителей) об </a:t>
            </a:r>
            <a:r>
              <a:rPr lang="ru-RU" dirty="0" smtClean="0"/>
              <a:t>успеваемости учащегося </a:t>
            </a:r>
            <a:r>
              <a:rPr lang="ru-RU" dirty="0"/>
              <a:t>через согласованные формы оповещения, и возможностях </a:t>
            </a:r>
            <a:r>
              <a:rPr lang="ru-RU" dirty="0" smtClean="0"/>
              <a:t>автоматического получения </a:t>
            </a:r>
            <a:r>
              <a:rPr lang="ru-RU" dirty="0"/>
              <a:t>отчета об успеваемости и посещаемости для родителя (</a:t>
            </a:r>
            <a:r>
              <a:rPr lang="ru-RU" dirty="0" smtClean="0"/>
              <a:t>законного представителя</a:t>
            </a:r>
            <a:r>
              <a:rPr lang="ru-RU" dirty="0"/>
              <a:t>) за определенный период времени.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844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3. Порядок работы с Журналом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704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3.5. </a:t>
            </a:r>
            <a:r>
              <a:rPr lang="ru-RU" b="1" cap="all" dirty="0"/>
              <a:t>Учитель</a:t>
            </a:r>
          </a:p>
          <a:p>
            <a:r>
              <a:rPr lang="ru-RU" dirty="0">
                <a:solidFill>
                  <a:srgbClr val="00B050"/>
                </a:solidFill>
              </a:rPr>
              <a:t>аккуратно и своевременно заполняет данные </a:t>
            </a:r>
            <a:r>
              <a:rPr lang="ru-RU" dirty="0"/>
              <a:t>об учебных программах и их прохождении</a:t>
            </a:r>
            <a:r>
              <a:rPr lang="ru-RU" dirty="0" smtClean="0"/>
              <a:t>, об </a:t>
            </a:r>
            <a:r>
              <a:rPr lang="ru-RU" dirty="0"/>
              <a:t>успеваемости и посещаемости учащихся, домашних заданиях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при </a:t>
            </a:r>
            <a:r>
              <a:rPr lang="ru-RU" dirty="0"/>
              <a:t>делении по предмету класса на подгруппы, </a:t>
            </a:r>
            <a:r>
              <a:rPr lang="ru-RU" dirty="0">
                <a:solidFill>
                  <a:srgbClr val="00B050"/>
                </a:solidFill>
              </a:rPr>
              <a:t>определяет состав подгруппы </a:t>
            </a:r>
            <a:r>
              <a:rPr lang="ru-RU" dirty="0"/>
              <a:t>совместно </a:t>
            </a:r>
            <a:r>
              <a:rPr lang="ru-RU" dirty="0" smtClean="0"/>
              <a:t>с классным </a:t>
            </a:r>
            <a:r>
              <a:rPr lang="ru-RU" dirty="0"/>
              <a:t>руководителем.</a:t>
            </a:r>
          </a:p>
        </p:txBody>
      </p:sp>
    </p:spTree>
    <p:extLst>
      <p:ext uri="{BB962C8B-B14F-4D97-AF65-F5344CB8AC3E}">
        <p14:creationId xmlns:p14="http://schemas.microsoft.com/office/powerpoint/2010/main" val="421595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3. Порядок работы с Журналом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632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3.5. </a:t>
            </a:r>
            <a:r>
              <a:rPr lang="ru-RU" b="1" cap="all" dirty="0" smtClean="0"/>
              <a:t>Учитель</a:t>
            </a:r>
          </a:p>
          <a:p>
            <a:pPr marL="0" indent="0">
              <a:buNone/>
            </a:pPr>
            <a:endParaRPr lang="ru-RU" b="1" cap="all" dirty="0"/>
          </a:p>
          <a:p>
            <a:r>
              <a:rPr lang="ru-RU" cap="all" dirty="0" smtClean="0">
                <a:solidFill>
                  <a:srgbClr val="FF0000"/>
                </a:solidFill>
              </a:rPr>
              <a:t>систематически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00B050"/>
                </a:solidFill>
              </a:rPr>
              <a:t>оценивает знания учащихся и выставляет отметку </a:t>
            </a:r>
            <a:r>
              <a:rPr lang="ru-RU" dirty="0"/>
              <a:t>в Журнал, а </a:t>
            </a:r>
            <a:r>
              <a:rPr lang="ru-RU" dirty="0" smtClean="0"/>
              <a:t>также </a:t>
            </a:r>
            <a:r>
              <a:rPr lang="ru-RU" cap="all" dirty="0" smtClean="0">
                <a:solidFill>
                  <a:srgbClr val="FF0000"/>
                </a:solidFill>
              </a:rPr>
              <a:t>отмечает </a:t>
            </a:r>
            <a:r>
              <a:rPr lang="ru-RU" cap="all" dirty="0">
                <a:solidFill>
                  <a:srgbClr val="FF0000"/>
                </a:solidFill>
              </a:rPr>
              <a:t>посещаемость</a:t>
            </a:r>
            <a:r>
              <a:rPr lang="ru-RU" dirty="0"/>
              <a:t>; 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r>
              <a:rPr lang="ru-RU" cap="all" dirty="0" smtClean="0"/>
              <a:t>при </a:t>
            </a:r>
            <a:r>
              <a:rPr lang="ru-RU" cap="all" dirty="0"/>
              <a:t>отсутствии учащегося на уроке учитель </a:t>
            </a:r>
            <a:r>
              <a:rPr lang="ru-RU" cap="all" dirty="0" smtClean="0"/>
              <a:t>выставляет учащемуся </a:t>
            </a:r>
            <a:r>
              <a:rPr lang="ru-RU" cap="all" dirty="0"/>
              <a:t>отметку «ОТ</a:t>
            </a:r>
            <a:r>
              <a:rPr lang="ru-RU" cap="all" dirty="0" smtClean="0"/>
              <a:t>»;</a:t>
            </a:r>
            <a:endParaRPr lang="ru-RU" cap="all" dirty="0"/>
          </a:p>
        </p:txBody>
      </p:sp>
    </p:spTree>
    <p:extLst>
      <p:ext uri="{BB962C8B-B14F-4D97-AF65-F5344CB8AC3E}">
        <p14:creationId xmlns:p14="http://schemas.microsoft.com/office/powerpoint/2010/main" val="279624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4. Правила </a:t>
            </a:r>
            <a:r>
              <a:rPr lang="ru-RU" b="1" dirty="0" smtClean="0"/>
              <a:t>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632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4.1. </a:t>
            </a:r>
            <a:r>
              <a:rPr lang="ru-RU" dirty="0">
                <a:solidFill>
                  <a:srgbClr val="00B050"/>
                </a:solidFill>
              </a:rPr>
              <a:t>Все записи по всем учебным предметам должны вестись на русском языке</a:t>
            </a:r>
            <a:r>
              <a:rPr lang="ru-RU" dirty="0" smtClean="0">
                <a:solidFill>
                  <a:srgbClr val="00B050"/>
                </a:solidFill>
              </a:rPr>
              <a:t>.</a:t>
            </a:r>
          </a:p>
          <a:p>
            <a:pPr marL="0" indent="0">
              <a:buNone/>
            </a:pPr>
            <a:r>
              <a:rPr lang="ru-RU" cap="all" dirty="0" smtClean="0">
                <a:solidFill>
                  <a:srgbClr val="FF0000"/>
                </a:solidFill>
              </a:rPr>
              <a:t>Допускается </a:t>
            </a:r>
            <a:r>
              <a:rPr lang="ru-RU" dirty="0" smtClean="0"/>
              <a:t>использование </a:t>
            </a:r>
            <a:r>
              <a:rPr lang="ru-RU" dirty="0"/>
              <a:t>отдельных слов на иностранном языке в учебных предметах </a:t>
            </a:r>
            <a:r>
              <a:rPr lang="ru-RU" dirty="0" smtClean="0"/>
              <a:t>иностранный язык</a:t>
            </a:r>
            <a:r>
              <a:rPr lang="ru-RU" dirty="0"/>
              <a:t>, информатика, химия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4.2. Журнал </a:t>
            </a:r>
            <a:r>
              <a:rPr lang="ru-RU" dirty="0">
                <a:solidFill>
                  <a:srgbClr val="FF0000"/>
                </a:solidFill>
              </a:rPr>
              <a:t>заполняется учителем </a:t>
            </a:r>
            <a:r>
              <a:rPr lang="ru-RU" cap="all" dirty="0">
                <a:solidFill>
                  <a:srgbClr val="FF0000"/>
                </a:solidFill>
              </a:rPr>
              <a:t>в день проведения </a:t>
            </a:r>
            <a:r>
              <a:rPr lang="ru-RU" dirty="0">
                <a:solidFill>
                  <a:srgbClr val="FF0000"/>
                </a:solidFill>
              </a:rPr>
              <a:t>урока.</a:t>
            </a:r>
            <a:r>
              <a:rPr lang="ru-RU" dirty="0"/>
              <a:t> В случае болезни </a:t>
            </a:r>
            <a:r>
              <a:rPr lang="ru-RU" dirty="0" smtClean="0"/>
              <a:t>учителя педагог</a:t>
            </a:r>
            <a:r>
              <a:rPr lang="ru-RU" dirty="0"/>
              <a:t>, замещающий коллегу, заполняет Журнал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590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4. Правила </a:t>
            </a:r>
            <a:r>
              <a:rPr lang="ru-RU" b="1" dirty="0" smtClean="0"/>
              <a:t>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632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4.3</a:t>
            </a:r>
            <a:r>
              <a:rPr lang="ru-RU" dirty="0"/>
              <a:t>. На странице «Темы уроков и задания» учитель </a:t>
            </a:r>
            <a:r>
              <a:rPr lang="ru-RU" dirty="0">
                <a:solidFill>
                  <a:srgbClr val="00B050"/>
                </a:solidFill>
              </a:rPr>
              <a:t>обязан вводить тему</a:t>
            </a:r>
            <a:r>
              <a:rPr lang="ru-RU" dirty="0"/>
              <a:t>, изученную </a:t>
            </a:r>
            <a:r>
              <a:rPr lang="ru-RU" dirty="0" smtClean="0"/>
              <a:t>на уроке </a:t>
            </a:r>
            <a:r>
              <a:rPr lang="ru-RU" dirty="0"/>
              <a:t>в соответствии с календарно-тематическим планированием </a:t>
            </a:r>
            <a:r>
              <a:rPr lang="ru-RU" dirty="0">
                <a:solidFill>
                  <a:srgbClr val="FF0000"/>
                </a:solidFill>
              </a:rPr>
              <a:t>с </a:t>
            </a:r>
            <a:r>
              <a:rPr lang="ru-RU" dirty="0" smtClean="0">
                <a:solidFill>
                  <a:srgbClr val="FF0000"/>
                </a:solidFill>
              </a:rPr>
              <a:t>обязательным указанием </a:t>
            </a:r>
            <a:r>
              <a:rPr lang="ru-RU" dirty="0">
                <a:solidFill>
                  <a:srgbClr val="FF0000"/>
                </a:solidFill>
              </a:rPr>
              <a:t>тем практических, лабораторных, контрольных работ и других </a:t>
            </a:r>
            <a:r>
              <a:rPr lang="ru-RU" dirty="0" smtClean="0">
                <a:solidFill>
                  <a:srgbClr val="FF0000"/>
                </a:solidFill>
              </a:rPr>
              <a:t>видов контроля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601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4. Правила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70418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4.4. </a:t>
            </a:r>
            <a:r>
              <a:rPr lang="ru-RU" dirty="0">
                <a:solidFill>
                  <a:srgbClr val="00B050"/>
                </a:solidFill>
              </a:rPr>
              <a:t>Допускается выставление </a:t>
            </a:r>
            <a:r>
              <a:rPr lang="ru-RU" dirty="0"/>
              <a:t>в Журнал </a:t>
            </a:r>
            <a:r>
              <a:rPr lang="ru-RU" dirty="0">
                <a:solidFill>
                  <a:srgbClr val="00B050"/>
                </a:solidFill>
              </a:rPr>
              <a:t>за один урок нескольких отмето</a:t>
            </a:r>
            <a:r>
              <a:rPr lang="ru-RU" dirty="0"/>
              <a:t>к с </a:t>
            </a:r>
            <a:r>
              <a:rPr lang="ru-RU" dirty="0" smtClean="0"/>
              <a:t>обязательным указанием </a:t>
            </a:r>
            <a:r>
              <a:rPr lang="ru-RU" dirty="0"/>
              <a:t>типов заданий. </a:t>
            </a:r>
          </a:p>
          <a:p>
            <a:pPr marL="0" indent="0">
              <a:buNone/>
            </a:pPr>
            <a:r>
              <a:rPr lang="ru-RU" cap="all" dirty="0" smtClean="0">
                <a:solidFill>
                  <a:srgbClr val="FF0000"/>
                </a:solidFill>
              </a:rPr>
              <a:t>Рекомендуется</a:t>
            </a:r>
            <a:r>
              <a:rPr lang="ru-RU" dirty="0" smtClean="0"/>
              <a:t> </a:t>
            </a:r>
            <a:r>
              <a:rPr lang="ru-RU" dirty="0"/>
              <a:t>выставлять за урок не более двух отметок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4.5. Результаты оценивания выполненных учащимися работ должны выставляться </a:t>
            </a:r>
            <a:r>
              <a:rPr lang="ru-RU" dirty="0" smtClean="0"/>
              <a:t>учителем </a:t>
            </a:r>
            <a:r>
              <a:rPr lang="ru-RU" dirty="0" smtClean="0">
                <a:solidFill>
                  <a:srgbClr val="FF0000"/>
                </a:solidFill>
              </a:rPr>
              <a:t>не </a:t>
            </a:r>
            <a:r>
              <a:rPr lang="ru-RU" dirty="0">
                <a:solidFill>
                  <a:srgbClr val="FF0000"/>
                </a:solidFill>
              </a:rPr>
              <a:t>позднее </a:t>
            </a:r>
            <a:r>
              <a:rPr lang="ru-RU" cap="all" dirty="0">
                <a:solidFill>
                  <a:srgbClr val="FF0000"/>
                </a:solidFill>
              </a:rPr>
              <a:t>5 дней</a:t>
            </a:r>
            <a:r>
              <a:rPr lang="ru-RU" dirty="0">
                <a:solidFill>
                  <a:srgbClr val="FF0000"/>
                </a:solidFill>
              </a:rPr>
              <a:t> со дня их проведения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674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4. Правила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70418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4.6</a:t>
            </a:r>
            <a:r>
              <a:rPr lang="ru-RU" dirty="0"/>
              <a:t>. </a:t>
            </a:r>
            <a:r>
              <a:rPr lang="ru-RU" cap="all" dirty="0">
                <a:solidFill>
                  <a:srgbClr val="FF0000"/>
                </a:solidFill>
              </a:rPr>
              <a:t>Наполняемость</a:t>
            </a:r>
            <a:r>
              <a:rPr lang="ru-RU" dirty="0"/>
              <a:t> Журнала отметками должна быть средней (каждый учащийся </a:t>
            </a:r>
            <a:r>
              <a:rPr lang="ru-RU" dirty="0" smtClean="0"/>
              <a:t>должен быть </a:t>
            </a:r>
            <a:r>
              <a:rPr lang="ru-RU" dirty="0"/>
              <a:t>опрошен </a:t>
            </a:r>
            <a:r>
              <a:rPr lang="ru-RU" dirty="0">
                <a:solidFill>
                  <a:srgbClr val="00B050"/>
                </a:solidFill>
              </a:rPr>
              <a:t>как минимум один раз в 3-4 урока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4314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4. Правила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7761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4.7. </a:t>
            </a:r>
            <a:r>
              <a:rPr lang="ru-RU" cap="all" dirty="0">
                <a:solidFill>
                  <a:srgbClr val="00B050"/>
                </a:solidFill>
              </a:rPr>
              <a:t>Допускается выставление отметки «.»</a:t>
            </a:r>
            <a:r>
              <a:rPr lang="ru-RU" dirty="0"/>
              <a:t>, что является признаком обязательного задания</a:t>
            </a:r>
            <a:r>
              <a:rPr lang="ru-RU" dirty="0" smtClean="0"/>
              <a:t>, т.е</a:t>
            </a:r>
            <a:r>
              <a:rPr lang="ru-RU" dirty="0"/>
              <a:t>. задания за которое учащемуся </a:t>
            </a:r>
            <a:r>
              <a:rPr lang="ru-RU" dirty="0">
                <a:solidFill>
                  <a:srgbClr val="00B050"/>
                </a:solidFill>
              </a:rPr>
              <a:t>должна быть выставлена отметка по истечении </a:t>
            </a:r>
            <a:r>
              <a:rPr lang="ru-RU" dirty="0" smtClean="0">
                <a:solidFill>
                  <a:srgbClr val="00B050"/>
                </a:solidFill>
              </a:rPr>
              <a:t>5 дней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Если </a:t>
            </a:r>
            <a:r>
              <a:rPr lang="ru-RU" dirty="0"/>
              <a:t>учащийся имеет в журнале более 5 дней отметку «.» и обратился </a:t>
            </a:r>
            <a:r>
              <a:rPr lang="ru-RU" dirty="0" smtClean="0"/>
              <a:t>с мотивированной </a:t>
            </a:r>
            <a:r>
              <a:rPr lang="ru-RU" dirty="0"/>
              <a:t>просьбой, то </a:t>
            </a:r>
            <a:r>
              <a:rPr lang="ru-RU" dirty="0">
                <a:solidFill>
                  <a:srgbClr val="FF0000"/>
                </a:solidFill>
              </a:rPr>
              <a:t>учитель имеет право поставить этому учащемуся </a:t>
            </a:r>
            <a:r>
              <a:rPr lang="ru-RU" dirty="0" smtClean="0">
                <a:solidFill>
                  <a:srgbClr val="FF0000"/>
                </a:solidFill>
              </a:rPr>
              <a:t>оценку не </a:t>
            </a:r>
            <a:r>
              <a:rPr lang="ru-RU" dirty="0">
                <a:solidFill>
                  <a:srgbClr val="FF0000"/>
                </a:solidFill>
              </a:rPr>
              <a:t>выше «4» - «хорошо».</a:t>
            </a:r>
            <a:r>
              <a:rPr lang="ru-RU" dirty="0"/>
              <a:t> Если учащийся, его родители (законные представители) </a:t>
            </a:r>
            <a:r>
              <a:rPr lang="ru-RU" dirty="0" smtClean="0"/>
              <a:t>не принимают </a:t>
            </a:r>
            <a:r>
              <a:rPr lang="ru-RU" dirty="0"/>
              <a:t>меры к погашению задолженности по истечении 5 дней, то учитель </a:t>
            </a:r>
            <a:r>
              <a:rPr lang="ru-RU" dirty="0" smtClean="0"/>
              <a:t>имеет право </a:t>
            </a:r>
            <a:r>
              <a:rPr lang="ru-RU" dirty="0"/>
              <a:t>отметку «.» заменить на оценку «2» - «неудовлетворительно</a:t>
            </a:r>
            <a:r>
              <a:rPr lang="ru-RU" dirty="0" smtClean="0"/>
              <a:t>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841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4. Правила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776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4.8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При проведении сдвоенных </a:t>
            </a:r>
            <a:r>
              <a:rPr lang="ru-RU" dirty="0"/>
              <a:t>(спаренных)</a:t>
            </a:r>
            <a:r>
              <a:rPr lang="ru-RU" dirty="0">
                <a:solidFill>
                  <a:srgbClr val="00B050"/>
                </a:solidFill>
              </a:rPr>
              <a:t> уроков </a:t>
            </a:r>
            <a:r>
              <a:rPr lang="ru-RU" dirty="0"/>
              <a:t>в поле «Домашнее задание» </a:t>
            </a:r>
            <a:r>
              <a:rPr lang="ru-RU" dirty="0">
                <a:solidFill>
                  <a:srgbClr val="FF0000"/>
                </a:solidFill>
              </a:rPr>
              <a:t>на </a:t>
            </a:r>
            <a:r>
              <a:rPr lang="ru-RU" dirty="0" smtClean="0">
                <a:solidFill>
                  <a:srgbClr val="FF0000"/>
                </a:solidFill>
              </a:rPr>
              <a:t>начало второго </a:t>
            </a:r>
            <a:r>
              <a:rPr lang="ru-RU" dirty="0">
                <a:solidFill>
                  <a:srgbClr val="FF0000"/>
                </a:solidFill>
              </a:rPr>
              <a:t>спаренного урока ставится отметка «Без домашнего задания</a:t>
            </a:r>
            <a:r>
              <a:rPr lang="ru-RU" dirty="0" smtClean="0"/>
              <a:t>.».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4.9</a:t>
            </a:r>
            <a:r>
              <a:rPr lang="ru-RU" b="1" i="1" dirty="0" smtClean="0"/>
              <a:t>. </a:t>
            </a:r>
            <a:r>
              <a:rPr lang="ru-RU" dirty="0"/>
              <a:t>Учащимися, находящимся на индивидуальном обучении на дому, в Журнал </a:t>
            </a:r>
            <a:r>
              <a:rPr lang="ru-RU" dirty="0" smtClean="0"/>
              <a:t>вносятся только </a:t>
            </a:r>
            <a:r>
              <a:rPr lang="ru-RU" dirty="0"/>
              <a:t>итоговые оценки (четверть, полугодие, год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385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4. Правила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632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4.10</a:t>
            </a:r>
            <a:r>
              <a:rPr lang="ru-RU" dirty="0"/>
              <a:t>. Допускается, если учащийся отсутствовал по уважительной причине, принять </a:t>
            </a:r>
            <a:r>
              <a:rPr lang="ru-RU" dirty="0" smtClean="0"/>
              <a:t>у учащегося </a:t>
            </a:r>
            <a:r>
              <a:rPr lang="ru-RU" dirty="0"/>
              <a:t>работы, в том числе с использованием </a:t>
            </a:r>
            <a:r>
              <a:rPr lang="ru-RU" dirty="0" smtClean="0"/>
              <a:t>элементов </a:t>
            </a:r>
            <a:r>
              <a:rPr lang="ru-RU" dirty="0"/>
              <a:t>дистанционных технологий</a:t>
            </a:r>
            <a:r>
              <a:rPr lang="ru-RU" dirty="0" smtClean="0"/>
              <a:t>, с </a:t>
            </a:r>
            <a:r>
              <a:rPr lang="ru-RU" dirty="0"/>
              <a:t>выставлением за них отметки в свободной клетке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4.11</a:t>
            </a:r>
            <a:r>
              <a:rPr lang="ru-RU" dirty="0"/>
              <a:t>. В Журнал вносится </a:t>
            </a:r>
            <a:r>
              <a:rPr lang="ru-RU" dirty="0">
                <a:solidFill>
                  <a:srgbClr val="FF0000"/>
                </a:solidFill>
              </a:rPr>
              <a:t>информация о домашнем задании </a:t>
            </a:r>
            <a:r>
              <a:rPr lang="ru-RU" cap="all" dirty="0">
                <a:solidFill>
                  <a:srgbClr val="FF0000"/>
                </a:solidFill>
              </a:rPr>
              <a:t>в день</a:t>
            </a:r>
            <a:r>
              <a:rPr lang="ru-RU" dirty="0">
                <a:solidFill>
                  <a:srgbClr val="FF0000"/>
                </a:solidFill>
              </a:rPr>
              <a:t> проведения урока.</a:t>
            </a:r>
          </a:p>
        </p:txBody>
      </p:sp>
    </p:spTree>
    <p:extLst>
      <p:ext uri="{BB962C8B-B14F-4D97-AF65-F5344CB8AC3E}">
        <p14:creationId xmlns:p14="http://schemas.microsoft.com/office/powerpoint/2010/main" val="103819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4. Правила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560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4.12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При отсутствии домашнего задания </a:t>
            </a:r>
            <a:r>
              <a:rPr lang="ru-RU" dirty="0"/>
              <a:t>учитель вносит в поле «Домашнее задание» </a:t>
            </a:r>
            <a:r>
              <a:rPr lang="ru-RU" dirty="0" smtClean="0">
                <a:solidFill>
                  <a:srgbClr val="FF0000"/>
                </a:solidFill>
              </a:rPr>
              <a:t>фразу «</a:t>
            </a:r>
            <a:r>
              <a:rPr lang="ru-RU" dirty="0">
                <a:solidFill>
                  <a:srgbClr val="FF0000"/>
                </a:solidFill>
              </a:rPr>
              <a:t>Без домашнего задания</a:t>
            </a:r>
            <a:r>
              <a:rPr lang="ru-RU" dirty="0" smtClean="0"/>
              <a:t>.».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4.13</a:t>
            </a:r>
            <a:r>
              <a:rPr lang="ru-RU" dirty="0"/>
              <a:t>. </a:t>
            </a:r>
            <a:r>
              <a:rPr lang="ru-RU" dirty="0">
                <a:solidFill>
                  <a:srgbClr val="FF0000"/>
                </a:solidFill>
              </a:rPr>
              <a:t>Записи</a:t>
            </a:r>
            <a:r>
              <a:rPr lang="ru-RU" dirty="0"/>
              <a:t> в графах Журнала </a:t>
            </a:r>
            <a:r>
              <a:rPr lang="ru-RU" dirty="0">
                <a:solidFill>
                  <a:srgbClr val="FF0000"/>
                </a:solidFill>
              </a:rPr>
              <a:t>начинаются с заглавной буквы, в конце заполняемой </a:t>
            </a:r>
            <a:r>
              <a:rPr lang="ru-RU" dirty="0" smtClean="0">
                <a:solidFill>
                  <a:srgbClr val="FF0000"/>
                </a:solidFill>
              </a:rPr>
              <a:t>ячейки ставится </a:t>
            </a:r>
            <a:r>
              <a:rPr lang="ru-RU" dirty="0">
                <a:solidFill>
                  <a:srgbClr val="FF0000"/>
                </a:solidFill>
              </a:rPr>
              <a:t>точка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937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4. Правила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70418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4.14. </a:t>
            </a:r>
            <a:r>
              <a:rPr lang="ru-RU" dirty="0">
                <a:solidFill>
                  <a:srgbClr val="00B050"/>
                </a:solidFill>
              </a:rPr>
              <a:t>В графе «Домашнее задание» записывается содержание задания, страницы, номера задач и</a:t>
            </a:r>
          </a:p>
          <a:p>
            <a:pPr marL="0" indent="0">
              <a:buNone/>
            </a:pPr>
            <a:r>
              <a:rPr lang="ru-RU" dirty="0">
                <a:solidFill>
                  <a:srgbClr val="00B050"/>
                </a:solidFill>
              </a:rPr>
              <a:t>упражнений с отражением специфики организации домашней работы.</a:t>
            </a:r>
            <a:r>
              <a:rPr lang="ru-RU" dirty="0"/>
              <a:t>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Например, «</a:t>
            </a:r>
            <a:r>
              <a:rPr lang="ru-RU" dirty="0"/>
              <a:t>Повторить п .1-4», «Заполнить таблицу на с.78», «Выучить </a:t>
            </a:r>
            <a:r>
              <a:rPr lang="ru-RU" dirty="0" smtClean="0"/>
              <a:t>стихотворение</a:t>
            </a:r>
            <a:r>
              <a:rPr lang="ru-RU" dirty="0"/>
              <a:t>...», «С.78</a:t>
            </a:r>
            <a:r>
              <a:rPr lang="ru-RU" dirty="0" smtClean="0"/>
              <a:t>, вопросы</a:t>
            </a:r>
            <a:r>
              <a:rPr lang="ru-RU" dirty="0"/>
              <a:t>», «Реферат по теме ...», «С.78 упр.6», «П.56 №45, 46, 47», «§78 № 67», «</a:t>
            </a:r>
            <a:r>
              <a:rPr lang="ru-RU" dirty="0" smtClean="0"/>
              <a:t>Задание на </a:t>
            </a:r>
            <a:r>
              <a:rPr lang="ru-RU" dirty="0"/>
              <a:t>ресурсе РЕШУ ОГЭ (ссылка или номер работы)», «Задание на </a:t>
            </a:r>
            <a:r>
              <a:rPr lang="ru-RU" dirty="0" smtClean="0"/>
              <a:t>ресурсе </a:t>
            </a:r>
            <a:r>
              <a:rPr lang="ru-RU" dirty="0" err="1" smtClean="0"/>
              <a:t>Яндекс.Учебник</a:t>
            </a:r>
            <a:r>
              <a:rPr lang="ru-RU" dirty="0"/>
              <a:t>», «Индивидуальное задание», «Задание по карточкам», «Задание </a:t>
            </a:r>
            <a:r>
              <a:rPr lang="ru-RU" dirty="0" smtClean="0"/>
              <a:t>по выбору</a:t>
            </a:r>
            <a:r>
              <a:rPr lang="ru-RU" dirty="0"/>
              <a:t>», «Задание в тетради», «РТ с.45 упр.5», «Написать сочинение на тему...», «</a:t>
            </a:r>
            <a:r>
              <a:rPr lang="ru-RU" dirty="0" smtClean="0"/>
              <a:t>Проект по </a:t>
            </a:r>
            <a:r>
              <a:rPr lang="ru-RU" dirty="0"/>
              <a:t>теме...», «Выполнить анализ стихотворения...».</a:t>
            </a:r>
          </a:p>
        </p:txBody>
      </p:sp>
    </p:spTree>
    <p:extLst>
      <p:ext uri="{BB962C8B-B14F-4D97-AF65-F5344CB8AC3E}">
        <p14:creationId xmlns:p14="http://schemas.microsoft.com/office/powerpoint/2010/main" val="245036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4. Правила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4.15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Итоговые оценки </a:t>
            </a:r>
            <a:r>
              <a:rPr lang="ru-RU" dirty="0"/>
              <a:t>учащихся (за четверть, полугодие, год) должны быть </a:t>
            </a:r>
            <a:r>
              <a:rPr lang="ru-RU" cap="all" dirty="0">
                <a:solidFill>
                  <a:srgbClr val="FF0000"/>
                </a:solidFill>
              </a:rPr>
              <a:t>обоснованы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4.16. Для объективной аттестации учащихся за </a:t>
            </a:r>
            <a:r>
              <a:rPr lang="ru-RU" dirty="0" smtClean="0"/>
              <a:t>четверть</a:t>
            </a:r>
            <a:r>
              <a:rPr lang="ru-RU" dirty="0"/>
              <a:t>, полугодие необходимо </a:t>
            </a:r>
            <a:r>
              <a:rPr lang="ru-RU" dirty="0">
                <a:solidFill>
                  <a:srgbClr val="00B050"/>
                </a:solidFill>
              </a:rPr>
              <a:t>наличие </a:t>
            </a:r>
            <a:r>
              <a:rPr lang="ru-RU" dirty="0" smtClean="0">
                <a:solidFill>
                  <a:srgbClr val="00B050"/>
                </a:solidFill>
              </a:rPr>
              <a:t>не менее </a:t>
            </a:r>
            <a:r>
              <a:rPr lang="ru-RU" dirty="0">
                <a:solidFill>
                  <a:srgbClr val="00B050"/>
                </a:solidFill>
              </a:rPr>
              <a:t>трех оценок (при 2-часовой недельной учебной нагрузке по предмету) и более (</a:t>
            </a:r>
            <a:r>
              <a:rPr lang="ru-RU" dirty="0" smtClean="0">
                <a:solidFill>
                  <a:srgbClr val="00B050"/>
                </a:solidFill>
              </a:rPr>
              <a:t>при учебной </a:t>
            </a:r>
            <a:r>
              <a:rPr lang="ru-RU" dirty="0">
                <a:solidFill>
                  <a:srgbClr val="00B050"/>
                </a:solidFill>
              </a:rPr>
              <a:t>нагрузке более 2-х часов в неделю) с обязательным учетом качества </a:t>
            </a:r>
            <a:r>
              <a:rPr lang="ru-RU" dirty="0" smtClean="0">
                <a:solidFill>
                  <a:srgbClr val="00B050"/>
                </a:solidFill>
              </a:rPr>
              <a:t>знаний</a:t>
            </a:r>
            <a:r>
              <a:rPr lang="ru-RU" dirty="0" smtClean="0"/>
              <a:t> учащихся </a:t>
            </a:r>
            <a:r>
              <a:rPr lang="ru-RU" dirty="0"/>
              <a:t>по контрольным, лабораторным и практическим работам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318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4. Правила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704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4.17</a:t>
            </a:r>
            <a:r>
              <a:rPr lang="ru-RU" dirty="0"/>
              <a:t>. При выставлении четвертных, полугодовых, годовых отметок </a:t>
            </a:r>
            <a:r>
              <a:rPr lang="ru-RU" dirty="0">
                <a:solidFill>
                  <a:srgbClr val="00B050"/>
                </a:solidFill>
              </a:rPr>
              <a:t>учитель имеет </a:t>
            </a:r>
            <a:r>
              <a:rPr lang="ru-RU" dirty="0" smtClean="0">
                <a:solidFill>
                  <a:srgbClr val="00B050"/>
                </a:solidFill>
              </a:rPr>
              <a:t>право выставить </a:t>
            </a:r>
            <a:r>
              <a:rPr lang="ru-RU" dirty="0">
                <a:solidFill>
                  <a:srgbClr val="00B050"/>
                </a:solidFill>
              </a:rPr>
              <a:t>отметку «н/а» (не аттестован), </a:t>
            </a:r>
            <a:r>
              <a:rPr lang="ru-RU" dirty="0"/>
              <a:t>если у учащегося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отсутствуют </a:t>
            </a:r>
            <a:r>
              <a:rPr lang="ru-RU" dirty="0">
                <a:solidFill>
                  <a:srgbClr val="FF0000"/>
                </a:solidFill>
              </a:rPr>
              <a:t>три </a:t>
            </a:r>
            <a:r>
              <a:rPr lang="ru-RU" dirty="0" smtClean="0">
                <a:solidFill>
                  <a:srgbClr val="FF0000"/>
                </a:solidFill>
              </a:rPr>
              <a:t>текущие оценки </a:t>
            </a:r>
            <a:r>
              <a:rPr lang="ru-RU" dirty="0">
                <a:solidFill>
                  <a:srgbClr val="FF0000"/>
                </a:solidFill>
              </a:rPr>
              <a:t>за учебный период и пропуска учащимся более 75 % учебного времени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6135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4. Правила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4.18. </a:t>
            </a:r>
            <a:r>
              <a:rPr lang="ru-RU" dirty="0">
                <a:solidFill>
                  <a:srgbClr val="00B050"/>
                </a:solidFill>
              </a:rPr>
              <a:t>Итоговые оценки </a:t>
            </a:r>
            <a:r>
              <a:rPr lang="ru-RU" dirty="0"/>
              <a:t>(за четверть, полугодие, год) </a:t>
            </a:r>
            <a:r>
              <a:rPr lang="ru-RU" dirty="0">
                <a:solidFill>
                  <a:srgbClr val="FF0000"/>
                </a:solidFill>
              </a:rPr>
              <a:t>выставляются не позднее 3-х дней </a:t>
            </a:r>
            <a:r>
              <a:rPr lang="ru-RU" dirty="0" smtClean="0">
                <a:solidFill>
                  <a:srgbClr val="FF0000"/>
                </a:solidFill>
              </a:rPr>
              <a:t>после окончания </a:t>
            </a:r>
            <a:r>
              <a:rPr lang="ru-RU" dirty="0">
                <a:solidFill>
                  <a:srgbClr val="FF0000"/>
                </a:solidFill>
              </a:rPr>
              <a:t>учебного периода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4.19. В классах с </a:t>
            </a:r>
            <a:r>
              <a:rPr lang="ru-RU" dirty="0" err="1"/>
              <a:t>безотметочным</a:t>
            </a:r>
            <a:r>
              <a:rPr lang="ru-RU" dirty="0"/>
              <a:t> обучением по итогам учебного периода для </a:t>
            </a:r>
            <a:r>
              <a:rPr lang="ru-RU" dirty="0" smtClean="0"/>
              <a:t>фиксации успешного </a:t>
            </a:r>
            <a:r>
              <a:rPr lang="ru-RU" dirty="0"/>
              <a:t>прохождения учебного материала допускается выставление отметки «зачтено</a:t>
            </a:r>
            <a:r>
              <a:rPr lang="ru-RU" dirty="0" smtClean="0"/>
              <a:t>» или </a:t>
            </a:r>
            <a:r>
              <a:rPr lang="ru-RU" dirty="0"/>
              <a:t>«н/</a:t>
            </a:r>
            <a:r>
              <a:rPr lang="ru-RU" dirty="0" err="1"/>
              <a:t>оц</a:t>
            </a:r>
            <a:r>
              <a:rPr lang="ru-RU" dirty="0"/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269044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5. Контроль и хранение данных.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5.2. </a:t>
            </a:r>
            <a:r>
              <a:rPr lang="ru-RU" dirty="0">
                <a:solidFill>
                  <a:srgbClr val="00B050"/>
                </a:solidFill>
              </a:rPr>
              <a:t>Контроль по заполнению </a:t>
            </a:r>
            <a:r>
              <a:rPr lang="ru-RU" dirty="0"/>
              <a:t>Журнала осуществляется заместителем директора по УВР </a:t>
            </a:r>
            <a:r>
              <a:rPr lang="ru-RU" dirty="0" smtClean="0">
                <a:solidFill>
                  <a:srgbClr val="FF0000"/>
                </a:solidFill>
              </a:rPr>
              <a:t>не реже </a:t>
            </a:r>
            <a:r>
              <a:rPr lang="ru-RU" dirty="0">
                <a:solidFill>
                  <a:srgbClr val="FF0000"/>
                </a:solidFill>
              </a:rPr>
              <a:t>1 раза в месяц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5.3. </a:t>
            </a:r>
            <a:r>
              <a:rPr lang="ru-RU" cap="all" dirty="0">
                <a:solidFill>
                  <a:srgbClr val="FF0000"/>
                </a:solidFill>
              </a:rPr>
              <a:t>В конце каждой учебной четверти </a:t>
            </a:r>
            <a:r>
              <a:rPr lang="ru-RU" dirty="0">
                <a:solidFill>
                  <a:srgbClr val="FF0000"/>
                </a:solidFill>
              </a:rPr>
              <a:t>Журнал проверяется</a:t>
            </a:r>
            <a:r>
              <a:rPr lang="ru-RU" dirty="0"/>
              <a:t>. Уделяется </a:t>
            </a:r>
            <a:r>
              <a:rPr lang="ru-RU" dirty="0" smtClean="0"/>
              <a:t>внимание</a:t>
            </a:r>
          </a:p>
          <a:p>
            <a:r>
              <a:rPr lang="ru-RU" dirty="0" smtClean="0"/>
              <a:t>фактическому </a:t>
            </a:r>
            <a:r>
              <a:rPr lang="ru-RU" dirty="0"/>
              <a:t>усвоению программы (соответствие учебному плану и </a:t>
            </a:r>
            <a:r>
              <a:rPr lang="ru-RU" dirty="0" smtClean="0"/>
              <a:t>тематическому планированию</a:t>
            </a:r>
            <a:r>
              <a:rPr lang="ru-RU" dirty="0"/>
              <a:t>); </a:t>
            </a:r>
            <a:endParaRPr lang="ru-RU" dirty="0" smtClean="0"/>
          </a:p>
          <a:p>
            <a:r>
              <a:rPr lang="ru-RU" dirty="0" smtClean="0"/>
              <a:t>объективности </a:t>
            </a:r>
            <a:r>
              <a:rPr lang="ru-RU" dirty="0"/>
              <a:t>выставленных текущих и итоговых оценок; </a:t>
            </a:r>
            <a:endParaRPr lang="ru-RU" dirty="0" smtClean="0"/>
          </a:p>
          <a:p>
            <a:r>
              <a:rPr lang="ru-RU" dirty="0" smtClean="0"/>
              <a:t>наличию контрольных </a:t>
            </a:r>
            <a:r>
              <a:rPr lang="ru-RU" dirty="0"/>
              <a:t>работ; </a:t>
            </a:r>
            <a:endParaRPr lang="ru-RU" dirty="0" smtClean="0"/>
          </a:p>
          <a:p>
            <a:r>
              <a:rPr lang="ru-RU" dirty="0" smtClean="0"/>
              <a:t>правильности </a:t>
            </a:r>
            <a:r>
              <a:rPr lang="ru-RU" dirty="0"/>
              <a:t>записи замены уроков (если таковые были).</a:t>
            </a:r>
          </a:p>
        </p:txBody>
      </p:sp>
    </p:spTree>
    <p:extLst>
      <p:ext uri="{BB962C8B-B14F-4D97-AF65-F5344CB8AC3E}">
        <p14:creationId xmlns:p14="http://schemas.microsoft.com/office/powerpoint/2010/main" val="45793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5. Контроль и хранение данных.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5.5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В конце каждого учебного года </a:t>
            </a:r>
            <a:r>
              <a:rPr lang="ru-RU" dirty="0"/>
              <a:t>Журнал, проходит процедуру </a:t>
            </a:r>
            <a:r>
              <a:rPr lang="ru-RU" dirty="0">
                <a:solidFill>
                  <a:srgbClr val="FF0000"/>
                </a:solidFill>
              </a:rPr>
              <a:t>архивации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5.6</a:t>
            </a:r>
            <a:r>
              <a:rPr lang="ru-RU" dirty="0"/>
              <a:t>. Сводная ведомость итоговой успеваемости класса за учебный год выводится из </a:t>
            </a:r>
            <a:r>
              <a:rPr lang="ru-RU" dirty="0" smtClean="0"/>
              <a:t>системы учета </a:t>
            </a:r>
            <a:r>
              <a:rPr lang="ru-RU" dirty="0"/>
              <a:t>в том виде, который предусмотрен действующими требованиями архивной службы</a:t>
            </a:r>
            <a:r>
              <a:rPr lang="ru-RU" dirty="0" smtClean="0"/>
              <a:t>. </a:t>
            </a:r>
            <a:endParaRPr lang="ru-RU" dirty="0"/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Сводная ведомость брошюруется с титульным листом каждого класса, </a:t>
            </a:r>
            <a:r>
              <a:rPr lang="ru-RU" dirty="0" smtClean="0">
                <a:solidFill>
                  <a:srgbClr val="FF0000"/>
                </a:solidFill>
              </a:rPr>
              <a:t>подписывается директором </a:t>
            </a:r>
            <a:r>
              <a:rPr lang="ru-RU" dirty="0">
                <a:solidFill>
                  <a:srgbClr val="FF0000"/>
                </a:solidFill>
              </a:rPr>
              <a:t>школы, заверяется печатью и передается в архив по окончании учебного </a:t>
            </a:r>
            <a:r>
              <a:rPr lang="ru-RU" dirty="0" smtClean="0">
                <a:solidFill>
                  <a:srgbClr val="FF0000"/>
                </a:solidFill>
              </a:rPr>
              <a:t>года в </a:t>
            </a:r>
            <a:r>
              <a:rPr lang="ru-RU" dirty="0">
                <a:solidFill>
                  <a:srgbClr val="FF0000"/>
                </a:solidFill>
              </a:rPr>
              <a:t>установленном порядке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387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6. Отчетные периоды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6.1. </a:t>
            </a:r>
            <a:r>
              <a:rPr lang="ru-RU" dirty="0">
                <a:solidFill>
                  <a:srgbClr val="00B050"/>
                </a:solidFill>
              </a:rPr>
              <a:t>Отчет по активности пользователей </a:t>
            </a:r>
            <a:r>
              <a:rPr lang="ru-RU" dirty="0"/>
              <a:t>при работе с Дневником создается </a:t>
            </a:r>
            <a:r>
              <a:rPr lang="ru-RU" dirty="0">
                <a:solidFill>
                  <a:srgbClr val="FF0000"/>
                </a:solidFill>
              </a:rPr>
              <a:t>один раз в </a:t>
            </a:r>
            <a:r>
              <a:rPr lang="ru-RU" dirty="0" smtClean="0">
                <a:solidFill>
                  <a:srgbClr val="FF0000"/>
                </a:solidFill>
              </a:rPr>
              <a:t>месяц </a:t>
            </a:r>
            <a:r>
              <a:rPr lang="ru-RU" dirty="0" smtClean="0"/>
              <a:t>(</a:t>
            </a:r>
            <a:r>
              <a:rPr lang="ru-RU" dirty="0"/>
              <a:t>до 20 числа) Администратором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6.2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Отчет по заполняемости </a:t>
            </a:r>
            <a:r>
              <a:rPr lang="ru-RU" dirty="0"/>
              <a:t>Журнала учителями формируется </a:t>
            </a:r>
            <a:r>
              <a:rPr lang="ru-RU" dirty="0">
                <a:solidFill>
                  <a:srgbClr val="FF0000"/>
                </a:solidFill>
              </a:rPr>
              <a:t>еженедельно</a:t>
            </a:r>
            <a:r>
              <a:rPr lang="ru-RU" dirty="0"/>
              <a:t> </a:t>
            </a:r>
            <a:r>
              <a:rPr lang="ru-RU" dirty="0" smtClean="0"/>
              <a:t>заместителем директора </a:t>
            </a:r>
            <a:r>
              <a:rPr lang="ru-RU" dirty="0"/>
              <a:t>по УВР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6.3. </a:t>
            </a:r>
            <a:r>
              <a:rPr lang="ru-RU" dirty="0">
                <a:solidFill>
                  <a:srgbClr val="00B050"/>
                </a:solidFill>
              </a:rPr>
              <a:t>Отчеты по успеваемости, качеству обучения и посещаемости </a:t>
            </a:r>
            <a:r>
              <a:rPr lang="ru-RU" dirty="0"/>
              <a:t>формируются </a:t>
            </a:r>
            <a:r>
              <a:rPr lang="ru-RU" dirty="0">
                <a:solidFill>
                  <a:srgbClr val="FF0000"/>
                </a:solidFill>
              </a:rPr>
              <a:t>по </a:t>
            </a:r>
            <a:r>
              <a:rPr lang="ru-RU" dirty="0" smtClean="0">
                <a:solidFill>
                  <a:srgbClr val="FF0000"/>
                </a:solidFill>
              </a:rPr>
              <a:t>окончании каждой </a:t>
            </a:r>
            <a:r>
              <a:rPr lang="ru-RU" dirty="0">
                <a:solidFill>
                  <a:srgbClr val="FF0000"/>
                </a:solidFill>
              </a:rPr>
              <a:t>учебной четверти</a:t>
            </a:r>
            <a:r>
              <a:rPr lang="ru-RU" dirty="0"/>
              <a:t>, полугодия, а также в конце года заместителем директора </a:t>
            </a:r>
            <a:r>
              <a:rPr lang="ru-RU" dirty="0" smtClean="0"/>
              <a:t>по УВР.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589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61</TotalTime>
  <Words>1413</Words>
  <Application>Microsoft Office PowerPoint</Application>
  <PresentationFormat>Экран (4:3)</PresentationFormat>
  <Paragraphs>126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Ясность</vt:lpstr>
      <vt:lpstr>ПОЛОЖЕНИЕ</vt:lpstr>
      <vt:lpstr>1. Общие положения</vt:lpstr>
      <vt:lpstr>2. Журнал используется для решения следующих задач</vt:lpstr>
      <vt:lpstr>2. Журнал используется для решения следующих задач</vt:lpstr>
      <vt:lpstr>3. Порядок работы с Журналом</vt:lpstr>
      <vt:lpstr>3. Порядок работы с Журналом</vt:lpstr>
      <vt:lpstr>3. Порядок работы с Журналом</vt:lpstr>
      <vt:lpstr>3. Порядок работы с Журналом</vt:lpstr>
      <vt:lpstr>3. Порядок работы с Журналом</vt:lpstr>
      <vt:lpstr>3. Порядок работы с Журналом</vt:lpstr>
      <vt:lpstr>4. Правила работы</vt:lpstr>
      <vt:lpstr>4. Правила работы</vt:lpstr>
      <vt:lpstr>4. Правила работы</vt:lpstr>
      <vt:lpstr>4. Правила работы</vt:lpstr>
      <vt:lpstr>4. Правила работы</vt:lpstr>
      <vt:lpstr>4. Правила работы</vt:lpstr>
      <vt:lpstr>4. Правила работы</vt:lpstr>
      <vt:lpstr>4. Правила работы</vt:lpstr>
      <vt:lpstr>4. Правила работы</vt:lpstr>
      <vt:lpstr>4. Правила работы</vt:lpstr>
      <vt:lpstr>4. Правила работы</vt:lpstr>
      <vt:lpstr>4. Правила работы</vt:lpstr>
      <vt:lpstr>5. Контроль и хранение данных.</vt:lpstr>
      <vt:lpstr>5. Контроль и хранение данных.</vt:lpstr>
      <vt:lpstr>6. Отчетные периоды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ПОЛОЖЕНИЕ</dc:title>
  <dc:creator>Яна Некрасова</dc:creator>
  <cp:lastModifiedBy>Яна Некрасова</cp:lastModifiedBy>
  <cp:revision>28</cp:revision>
  <dcterms:created xsi:type="dcterms:W3CDTF">2021-08-29T16:12:39Z</dcterms:created>
  <dcterms:modified xsi:type="dcterms:W3CDTF">2024-05-21T09:29:03Z</dcterms:modified>
</cp:coreProperties>
</file>